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83" r:id="rId3"/>
    <p:sldId id="257" r:id="rId4"/>
    <p:sldId id="258" r:id="rId5"/>
    <p:sldId id="279" r:id="rId6"/>
    <p:sldId id="263" r:id="rId7"/>
    <p:sldId id="259" r:id="rId8"/>
    <p:sldId id="270" r:id="rId9"/>
    <p:sldId id="260" r:id="rId10"/>
    <p:sldId id="280" r:id="rId11"/>
    <p:sldId id="271" r:id="rId12"/>
    <p:sldId id="261" r:id="rId13"/>
    <p:sldId id="281" r:id="rId14"/>
    <p:sldId id="262" r:id="rId15"/>
    <p:sldId id="265" r:id="rId16"/>
    <p:sldId id="264" r:id="rId17"/>
    <p:sldId id="266" r:id="rId18"/>
    <p:sldId id="267" r:id="rId19"/>
    <p:sldId id="268" r:id="rId20"/>
    <p:sldId id="273" r:id="rId21"/>
    <p:sldId id="286" r:id="rId22"/>
    <p:sldId id="274" r:id="rId23"/>
    <p:sldId id="276" r:id="rId24"/>
    <p:sldId id="284" r:id="rId25"/>
    <p:sldId id="278" r:id="rId26"/>
    <p:sldId id="285"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728" autoAdjust="0"/>
  </p:normalViewPr>
  <p:slideViewPr>
    <p:cSldViewPr>
      <p:cViewPr varScale="1">
        <p:scale>
          <a:sx n="70" d="100"/>
          <a:sy n="70" d="100"/>
        </p:scale>
        <p:origin x="-1368"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4071DAA-7138-45B0-A48C-16B2F3344FEA}" type="datetimeFigureOut">
              <a:rPr lang="en-US" smtClean="0"/>
              <a:pPr/>
              <a:t>10/16/2012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E2B21-2402-4774-BF75-E41C351C948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071DAA-7138-45B0-A48C-16B2F3344FEA}" type="datetimeFigureOut">
              <a:rPr lang="en-US" smtClean="0"/>
              <a:pPr/>
              <a:t>10/16/2012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E2B21-2402-4774-BF75-E41C351C948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071DAA-7138-45B0-A48C-16B2F3344FEA}" type="datetimeFigureOut">
              <a:rPr lang="en-US" smtClean="0"/>
              <a:pPr/>
              <a:t>10/16/2012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E2B21-2402-4774-BF75-E41C351C948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4071DAA-7138-45B0-A48C-16B2F3344FEA}" type="datetimeFigureOut">
              <a:rPr lang="en-US" smtClean="0"/>
              <a:pPr/>
              <a:t>10/16/2012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E2B21-2402-4774-BF75-E41C351C948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4071DAA-7138-45B0-A48C-16B2F3344FEA}" type="datetimeFigureOut">
              <a:rPr lang="en-US" smtClean="0"/>
              <a:pPr/>
              <a:t>10/16/2012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3E2B21-2402-4774-BF75-E41C351C948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4071DAA-7138-45B0-A48C-16B2F3344FEA}" type="datetimeFigureOut">
              <a:rPr lang="en-US" smtClean="0"/>
              <a:pPr/>
              <a:t>10/16/2012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3E2B21-2402-4774-BF75-E41C351C948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071DAA-7138-45B0-A48C-16B2F3344FEA}" type="datetimeFigureOut">
              <a:rPr lang="en-US" smtClean="0"/>
              <a:pPr/>
              <a:t>10/16/2012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3E2B21-2402-4774-BF75-E41C351C948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071DAA-7138-45B0-A48C-16B2F3344FEA}" type="datetimeFigureOut">
              <a:rPr lang="en-US" smtClean="0"/>
              <a:pPr/>
              <a:t>10/16/2012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E2B21-2402-4774-BF75-E41C351C948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071DAA-7138-45B0-A48C-16B2F3344FEA}" type="datetimeFigureOut">
              <a:rPr lang="en-US" smtClean="0"/>
              <a:pPr/>
              <a:t>10/16/2012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E2B21-2402-4774-BF75-E41C351C9489}" type="slidenum">
              <a:rPr lang="en-US" smtClean="0"/>
              <a:pPr/>
              <a:t>‹#›</a:t>
            </a:fld>
            <a:endParaRPr lang="en-US"/>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en-US" smtClean="0"/>
              <a:t>Click icon to add picture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071DAA-7138-45B0-A48C-16B2F3344FEA}" type="datetimeFigureOut">
              <a:rPr lang="en-US" smtClean="0"/>
              <a:pPr/>
              <a:t>10/16/2012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E2B21-2402-4774-BF75-E41C351C948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071DAA-7138-45B0-A48C-16B2F3344FEA}" type="datetimeFigureOut">
              <a:rPr lang="en-US" smtClean="0"/>
              <a:pPr/>
              <a:t>10/16/2012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E2B21-2402-4774-BF75-E41C351C948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A4071DAA-7138-45B0-A48C-16B2F3344FEA}" type="datetimeFigureOut">
              <a:rPr lang="en-US" smtClean="0"/>
              <a:pPr/>
              <a:t>10/16/2012</a:t>
            </a:fld>
            <a:endParaRPr lang="en-US"/>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BA3E2B21-2402-4774-BF75-E41C351C948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www.nth1390.blogfa.com/post-36.aspx"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nth1390.blogfa.com/post-35.aspx"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toop1.asblog.ir/" TargetMode="External"/><Relationship Id="rId2" Type="http://schemas.openxmlformats.org/officeDocument/2006/relationships/hyperlink" Target="http://www.chemcenter.blogsky.com/" TargetMode="External"/><Relationship Id="rId1" Type="http://schemas.openxmlformats.org/officeDocument/2006/relationships/slideLayout" Target="../slideLayouts/slideLayout2.xml"/><Relationship Id="rId4" Type="http://schemas.openxmlformats.org/officeDocument/2006/relationships/hyperlink" Target="http://www.nth1390.blogfa.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5890666"/>
          </a:xfrm>
        </p:spPr>
        <p:txBody>
          <a:bodyPr>
            <a:normAutofit/>
          </a:bodyPr>
          <a:lstStyle/>
          <a:p>
            <a:pPr algn="ctr"/>
            <a:r>
              <a:rPr lang="fa-IR" sz="4400" b="1" dirty="0" smtClean="0">
                <a:latin typeface="2  Nazanin"/>
                <a:cs typeface="Aban" pitchFamily="2" charset="-78"/>
              </a:rPr>
              <a:t>((بسمه تعالی))</a:t>
            </a:r>
            <a:br>
              <a:rPr lang="fa-IR" sz="4400" b="1" dirty="0" smtClean="0">
                <a:latin typeface="2  Nazanin"/>
                <a:cs typeface="Aban" pitchFamily="2" charset="-78"/>
              </a:rPr>
            </a:br>
            <a:r>
              <a:rPr lang="fa-IR" sz="4400" b="1" dirty="0" smtClean="0">
                <a:latin typeface="2  Nazanin"/>
                <a:cs typeface="Aban" pitchFamily="2" charset="-78"/>
              </a:rPr>
              <a:t>موضوع ارائه : تکنولوژی نانو در سخت افزار</a:t>
            </a:r>
            <a:r>
              <a:rPr lang="fa-IR" sz="4400" b="1" smtClean="0">
                <a:latin typeface="2  Nazanin"/>
                <a:cs typeface="Aban" pitchFamily="2" charset="-78"/>
              </a:rPr>
              <a:t/>
            </a:r>
            <a:br>
              <a:rPr lang="fa-IR" sz="4400" b="1" smtClean="0">
                <a:latin typeface="2  Nazanin"/>
                <a:cs typeface="Aban" pitchFamily="2" charset="-78"/>
              </a:rPr>
            </a:br>
            <a:r>
              <a:rPr lang="fa-IR" sz="4400" b="1" smtClean="0">
                <a:latin typeface="2  Nazanin"/>
                <a:cs typeface="Aban" pitchFamily="2" charset="-78"/>
              </a:rPr>
              <a:t>محمد مهدی قنبری</a:t>
            </a:r>
            <a:br>
              <a:rPr lang="fa-IR" sz="4400" b="1" smtClean="0">
                <a:latin typeface="2  Nazanin"/>
                <a:cs typeface="Aban" pitchFamily="2" charset="-78"/>
              </a:rPr>
            </a:br>
            <a:r>
              <a:rPr lang="fa-IR" sz="4400" b="1" smtClean="0">
                <a:latin typeface="2  Nazanin"/>
                <a:cs typeface="Aban" pitchFamily="2" charset="-78"/>
              </a:rPr>
              <a:t>مریم محمدپور</a:t>
            </a:r>
            <a:endParaRPr lang="en-US" sz="4400" b="1" dirty="0">
              <a:latin typeface="2  Nazanin"/>
              <a:cs typeface="Aban" pitchFamily="2" charset="-78"/>
            </a:endParaRPr>
          </a:p>
        </p:txBody>
      </p:sp>
      <p:sp>
        <p:nvSpPr>
          <p:cNvPr id="2" name="TextBox 1"/>
          <p:cNvSpPr txBox="1"/>
          <p:nvPr/>
        </p:nvSpPr>
        <p:spPr>
          <a:xfrm>
            <a:off x="323528" y="6309320"/>
            <a:ext cx="2808312" cy="369332"/>
          </a:xfrm>
          <a:prstGeom prst="rect">
            <a:avLst/>
          </a:prstGeom>
          <a:noFill/>
        </p:spPr>
        <p:txBody>
          <a:bodyPr wrap="square" rtlCol="1">
            <a:spAutoFit/>
          </a:bodyPr>
          <a:lstStyle/>
          <a:p>
            <a:r>
              <a:rPr lang="en-US" dirty="0" smtClean="0"/>
              <a:t>www.SoftGozar.Com</a:t>
            </a:r>
          </a:p>
        </p:txBody>
      </p:sp>
    </p:spTree>
    <p:extLst>
      <p:ext uri="{BB962C8B-B14F-4D97-AF65-F5344CB8AC3E}">
        <p14:creationId xmlns:p14="http://schemas.microsoft.com/office/powerpoint/2010/main" val="35065362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ctr">
              <a:buNone/>
            </a:pPr>
            <a:r>
              <a:rPr lang="fa-IR" sz="4800" b="1" dirty="0" smtClean="0">
                <a:latin typeface="2  Nazanin"/>
                <a:cs typeface="Aban" pitchFamily="2" charset="-78"/>
              </a:rPr>
              <a:t>عناو ین</a:t>
            </a:r>
            <a:br>
              <a:rPr lang="fa-IR" sz="4800" b="1" dirty="0" smtClean="0">
                <a:latin typeface="2  Nazanin"/>
                <a:cs typeface="Aban" pitchFamily="2" charset="-78"/>
              </a:rPr>
            </a:br>
            <a:r>
              <a:rPr lang="en-US" sz="4800" b="1" dirty="0" smtClean="0">
                <a:latin typeface="2  Nazanin"/>
                <a:cs typeface="Aban" pitchFamily="2" charset="-78"/>
              </a:rPr>
              <a:t> </a:t>
            </a:r>
            <a:r>
              <a:rPr lang="fa-IR" sz="4800" b="1" dirty="0" smtClean="0">
                <a:latin typeface="2  Nazanin"/>
                <a:cs typeface="Aban" pitchFamily="2" charset="-78"/>
              </a:rPr>
              <a:t>نا نو در کامپیوتر</a:t>
            </a:r>
          </a:p>
          <a:p>
            <a:pPr algn="ctr">
              <a:buNone/>
            </a:pPr>
            <a:r>
              <a:rPr lang="fa-IR" sz="4000" b="1" dirty="0" smtClean="0">
                <a:latin typeface="2  Nazanin"/>
                <a:cs typeface="Aban" pitchFamily="2" charset="-78"/>
              </a:rPr>
              <a:t>حافظه های نانو</a:t>
            </a:r>
            <a:br>
              <a:rPr lang="fa-IR" sz="4000" b="1" dirty="0" smtClean="0">
                <a:latin typeface="2  Nazanin"/>
                <a:cs typeface="Aban" pitchFamily="2" charset="-78"/>
              </a:rPr>
            </a:br>
            <a:r>
              <a:rPr lang="fa-IR" sz="4000" b="1" dirty="0" smtClean="0">
                <a:latin typeface="2  Nazanin"/>
                <a:cs typeface="Aban" pitchFamily="2" charset="-78"/>
              </a:rPr>
              <a:t>کامپیوتر های فوق سریع به کمک فناوری نانو</a:t>
            </a:r>
            <a:br>
              <a:rPr lang="fa-IR" sz="4000" b="1" dirty="0" smtClean="0">
                <a:latin typeface="2  Nazanin"/>
                <a:cs typeface="Aban" pitchFamily="2" charset="-78"/>
              </a:rPr>
            </a:br>
            <a:r>
              <a:rPr lang="fa-IR" sz="4000" b="1" dirty="0" smtClean="0">
                <a:latin typeface="2  Nazanin"/>
                <a:cs typeface="Aban" pitchFamily="2" charset="-78"/>
              </a:rPr>
              <a:t>اسپیکر های نانو</a:t>
            </a:r>
            <a:br>
              <a:rPr lang="fa-IR" sz="4000" b="1" dirty="0" smtClean="0">
                <a:latin typeface="2  Nazanin"/>
                <a:cs typeface="Aban" pitchFamily="2" charset="-78"/>
              </a:rPr>
            </a:br>
            <a:r>
              <a:rPr lang="fa-IR" sz="4000" b="1" dirty="0" smtClean="0">
                <a:latin typeface="2  Nazanin"/>
                <a:cs typeface="Aban" pitchFamily="2" charset="-78"/>
              </a:rPr>
              <a:t>ماوس با فناوری نانو</a:t>
            </a:r>
            <a:br>
              <a:rPr lang="fa-IR" sz="4000" b="1" dirty="0" smtClean="0">
                <a:latin typeface="2  Nazanin"/>
                <a:cs typeface="Aban" pitchFamily="2" charset="-78"/>
              </a:rPr>
            </a:br>
            <a:endParaRPr lang="fa-IR" sz="3200" dirty="0">
              <a:cs typeface="Aban" pitchFamily="2" charset="-78"/>
            </a:endParaRPr>
          </a:p>
        </p:txBody>
      </p:sp>
      <p:sp>
        <p:nvSpPr>
          <p:cNvPr id="2" name="Rectangle 1"/>
          <p:cNvSpPr/>
          <p:nvPr/>
        </p:nvSpPr>
        <p:spPr>
          <a:xfrm>
            <a:off x="179512" y="6165304"/>
            <a:ext cx="2550185" cy="369332"/>
          </a:xfrm>
          <a:prstGeom prst="rect">
            <a:avLst/>
          </a:prstGeom>
        </p:spPr>
        <p:txBody>
          <a:bodyPr wrap="none">
            <a:spAutoFit/>
          </a:bodyPr>
          <a:lstStyle/>
          <a:p>
            <a:r>
              <a:rPr lang="en-US" dirty="0"/>
              <a:t>www.SoftGozar.Com</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lgn="ctr"/>
            <a:r>
              <a:rPr lang="fa-IR" sz="8000" b="1" dirty="0" smtClean="0">
                <a:cs typeface="Aban" pitchFamily="2" charset="-78"/>
              </a:rPr>
              <a:t>مقدمه</a:t>
            </a:r>
            <a:endParaRPr lang="en-US" sz="8000" b="1" dirty="0">
              <a:cs typeface="Aban" pitchFamily="2" charset="-78"/>
            </a:endParaRPr>
          </a:p>
        </p:txBody>
      </p:sp>
      <p:sp>
        <p:nvSpPr>
          <p:cNvPr id="3" name="Content Placeholder 2"/>
          <p:cNvSpPr>
            <a:spLocks noGrp="1"/>
          </p:cNvSpPr>
          <p:nvPr>
            <p:ph idx="1"/>
          </p:nvPr>
        </p:nvSpPr>
        <p:spPr/>
        <p:txBody>
          <a:bodyPr>
            <a:normAutofit fontScale="70000" lnSpcReduction="20000"/>
          </a:bodyPr>
          <a:lstStyle/>
          <a:p>
            <a:pPr algn="ctr"/>
            <a:endParaRPr lang="fa-IR" sz="4100" b="1" dirty="0" smtClean="0">
              <a:cs typeface="Aban" pitchFamily="2" charset="-78"/>
            </a:endParaRPr>
          </a:p>
          <a:p>
            <a:pPr marL="0" indent="0" algn="ctr">
              <a:buNone/>
            </a:pPr>
            <a:r>
              <a:rPr lang="fa-IR" sz="5200" b="1" dirty="0" smtClean="0">
                <a:cs typeface="Aban" pitchFamily="2" charset="-78"/>
              </a:rPr>
              <a:t>امروزه با جرات می توان گفت که نانو تکنولوژی علم فرداست . در این عصر کشور قدرتمند همیشه از لحاظ علمی مقایسه می شود . </a:t>
            </a:r>
            <a:r>
              <a:rPr lang="fa-IR" sz="5200" b="1" dirty="0">
                <a:cs typeface="Aban" pitchFamily="2" charset="-78"/>
              </a:rPr>
              <a:t>فناوری نانو که از ان به عنوان "انقلاب صنعتی دوم" یاد می کنند بخشی از اینده نیست بلکه تمام اینده است وتمامی ابعا د زندگی ماراتحت تاثیر قرار </a:t>
            </a:r>
            <a:r>
              <a:rPr lang="fa-IR" sz="3900" b="1" dirty="0" smtClean="0">
                <a:cs typeface="Aban" pitchFamily="2" charset="-78"/>
              </a:rPr>
              <a:t>خواهد</a:t>
            </a:r>
            <a:r>
              <a:rPr lang="fa-IR" dirty="0" smtClean="0"/>
              <a:t>.</a:t>
            </a:r>
            <a:endParaRPr lang="fa-IR" dirty="0"/>
          </a:p>
        </p:txBody>
      </p:sp>
      <p:sp>
        <p:nvSpPr>
          <p:cNvPr id="2" name="Rectangle 1"/>
          <p:cNvSpPr/>
          <p:nvPr/>
        </p:nvSpPr>
        <p:spPr>
          <a:xfrm>
            <a:off x="179512" y="6309320"/>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3855974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fa-IR" sz="6600" b="1" dirty="0" smtClean="0">
                <a:cs typeface="Aban" pitchFamily="2" charset="-78"/>
              </a:rPr>
              <a:t>حافظه های نانو</a:t>
            </a:r>
            <a:endParaRPr lang="en-US" sz="6600" b="1" dirty="0">
              <a:cs typeface="Aban" pitchFamily="2" charset="-78"/>
            </a:endParaRPr>
          </a:p>
        </p:txBody>
      </p:sp>
      <p:sp>
        <p:nvSpPr>
          <p:cNvPr id="3" name="Content Placeholder 2"/>
          <p:cNvSpPr>
            <a:spLocks noGrp="1"/>
          </p:cNvSpPr>
          <p:nvPr>
            <p:ph idx="1"/>
          </p:nvPr>
        </p:nvSpPr>
        <p:spPr/>
        <p:txBody>
          <a:bodyPr>
            <a:normAutofit/>
          </a:bodyPr>
          <a:lstStyle/>
          <a:p>
            <a:pPr marL="0" indent="0" algn="ctr" rtl="1">
              <a:buNone/>
            </a:pPr>
            <a:r>
              <a:rPr lang="fa-IR" sz="4000" b="1" dirty="0">
                <a:cs typeface="Aban" pitchFamily="2" charset="-78"/>
              </a:rPr>
              <a:t>همگام با پیشرفت علم، نیاز به پردازش های سریع و حافظه برای ذخیره سازی داده های تولیدی افزایش می یابد. این مساله موجب می شود نیاز به حافظه های سریع تر و پرظرفیت تر بیشتر احساس شود.</a:t>
            </a:r>
            <a:r>
              <a:rPr lang="fa-IR" sz="4400" b="1" i="1" dirty="0">
                <a:cs typeface="Aban" pitchFamily="2" charset="-78"/>
              </a:rPr>
              <a:t>..</a:t>
            </a:r>
            <a:endParaRPr lang="en-US" sz="4400" b="1" i="1" dirty="0">
              <a:cs typeface="Aban" pitchFamily="2" charset="-78"/>
            </a:endParaRPr>
          </a:p>
          <a:p>
            <a:pPr algn="ctr" rtl="1"/>
            <a:endParaRPr lang="en-US" sz="3200" b="1" i="1" dirty="0">
              <a:cs typeface="2  Nazanin" pitchFamily="2" charset="-78"/>
            </a:endParaRPr>
          </a:p>
        </p:txBody>
      </p:sp>
      <p:sp>
        <p:nvSpPr>
          <p:cNvPr id="4" name="Rectangle 3"/>
          <p:cNvSpPr/>
          <p:nvPr/>
        </p:nvSpPr>
        <p:spPr>
          <a:xfrm>
            <a:off x="179512" y="6309320"/>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12035598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rtl="1">
              <a:buNone/>
            </a:pPr>
            <a:r>
              <a:rPr lang="fa-IR" sz="4400" b="1" dirty="0">
                <a:cs typeface="Aban" pitchFamily="2" charset="-78"/>
              </a:rPr>
              <a:t>ضمن این که با کوچک تر شدن ابعاد تجهیزات الکترونیک، حافظه ها باید ضمن پیشرفت در سرعت و ظرفیت، برای به کارگیری در این تجهیزات </a:t>
            </a:r>
            <a:r>
              <a:rPr lang="fa-IR" sz="4400" b="1" i="1" dirty="0">
                <a:cs typeface="Aban" pitchFamily="2" charset="-78"/>
              </a:rPr>
              <a:t>ابعاد کوچک تری داشته باشند</a:t>
            </a:r>
            <a:endParaRPr lang="en-US" sz="4400" dirty="0">
              <a:cs typeface="Aban" pitchFamily="2" charset="-78"/>
            </a:endParaRPr>
          </a:p>
        </p:txBody>
      </p:sp>
      <p:sp>
        <p:nvSpPr>
          <p:cNvPr id="2" name="Rectangle 1"/>
          <p:cNvSpPr/>
          <p:nvPr/>
        </p:nvSpPr>
        <p:spPr>
          <a:xfrm>
            <a:off x="179512" y="6309320"/>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18055592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620688"/>
            <a:ext cx="8229600" cy="5505475"/>
          </a:xfrm>
        </p:spPr>
        <p:txBody>
          <a:bodyPr>
            <a:normAutofit/>
          </a:bodyPr>
          <a:lstStyle/>
          <a:p>
            <a:endParaRPr lang="fa-IR" sz="1600" b="1" dirty="0" smtClean="0"/>
          </a:p>
          <a:p>
            <a:pPr algn="ctr"/>
            <a:endParaRPr lang="fa-IR" sz="3600" b="1" dirty="0">
              <a:cs typeface="Aban" pitchFamily="2" charset="-78"/>
            </a:endParaRPr>
          </a:p>
          <a:p>
            <a:pPr marL="0" indent="0" algn="ctr">
              <a:buNone/>
            </a:pPr>
            <a:r>
              <a:rPr lang="fa-IR" sz="4000" b="1" dirty="0" smtClean="0">
                <a:cs typeface="Aban" pitchFamily="2" charset="-78"/>
              </a:rPr>
              <a:t>در </a:t>
            </a:r>
            <a:r>
              <a:rPr lang="fa-IR" sz="4000" b="1" dirty="0">
                <a:cs typeface="Aban" pitchFamily="2" charset="-78"/>
              </a:rPr>
              <a:t>حال حاضر در ساخت حافظه های </a:t>
            </a:r>
            <a:r>
              <a:rPr lang="fa-IR" sz="4000" b="1" dirty="0" smtClean="0">
                <a:cs typeface="Aban" pitchFamily="2" charset="-78"/>
              </a:rPr>
              <a:t>فعلی</a:t>
            </a:r>
          </a:p>
          <a:p>
            <a:pPr marL="0" indent="0" algn="ctr">
              <a:buNone/>
            </a:pPr>
            <a:r>
              <a:rPr lang="fa-IR" sz="4000" b="1" dirty="0" smtClean="0">
                <a:cs typeface="Aban" pitchFamily="2" charset="-78"/>
              </a:rPr>
              <a:t> </a:t>
            </a:r>
            <a:r>
              <a:rPr lang="fa-IR" sz="4000" b="1" dirty="0">
                <a:cs typeface="Aban" pitchFamily="2" charset="-78"/>
              </a:rPr>
              <a:t>مسایلی از جمله نشت بار خازنی یا حساسیت </a:t>
            </a:r>
            <a:r>
              <a:rPr lang="fa-IR" sz="4000" b="1" dirty="0" smtClean="0">
                <a:cs typeface="Aban" pitchFamily="2" charset="-78"/>
              </a:rPr>
              <a:t>به خطاهای </a:t>
            </a:r>
            <a:r>
              <a:rPr lang="fa-IR" sz="4000" b="1" dirty="0">
                <a:cs typeface="Aban" pitchFamily="2" charset="-78"/>
              </a:rPr>
              <a:t>جزیی ناشی از پرتوهای کیهانی وجود دارد که موجب می شوند طراحان و تولیدکنندگان تراشه های حافظه قادر نباشند </a:t>
            </a:r>
            <a:r>
              <a:rPr lang="fa-IR" sz="4400" b="1" dirty="0">
                <a:cs typeface="Aban" pitchFamily="2" charset="-78"/>
              </a:rPr>
              <a:t>ابعاد </a:t>
            </a:r>
            <a:r>
              <a:rPr lang="fa-IR" sz="4000" b="1" dirty="0">
                <a:cs typeface="Aban" pitchFamily="2" charset="-78"/>
              </a:rPr>
              <a:t>حافظه </a:t>
            </a:r>
            <a:r>
              <a:rPr lang="fa-IR" sz="2800" b="1" dirty="0">
                <a:cs typeface="Aban" pitchFamily="2" charset="-78"/>
              </a:rPr>
              <a:t>ها </a:t>
            </a:r>
            <a:r>
              <a:rPr lang="fa-IR" sz="4000" b="1" dirty="0">
                <a:cs typeface="Aban" pitchFamily="2" charset="-78"/>
              </a:rPr>
              <a:t>را بیش از این کاهش دهند</a:t>
            </a:r>
            <a:endParaRPr lang="en-US" sz="4000" b="1" dirty="0">
              <a:cs typeface="Aban" pitchFamily="2" charset="-78"/>
            </a:endParaRPr>
          </a:p>
          <a:p>
            <a:endParaRPr lang="en-US" sz="2000" dirty="0"/>
          </a:p>
        </p:txBody>
      </p:sp>
      <p:sp>
        <p:nvSpPr>
          <p:cNvPr id="2" name="Rectangle 1"/>
          <p:cNvSpPr/>
          <p:nvPr/>
        </p:nvSpPr>
        <p:spPr>
          <a:xfrm>
            <a:off x="107504" y="6309320"/>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21652211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009443" y="1000109"/>
            <a:ext cx="7125112" cy="4858690"/>
          </a:xfrm>
        </p:spPr>
        <p:txBody>
          <a:bodyPr>
            <a:normAutofit fontScale="47500" lnSpcReduction="20000"/>
          </a:bodyPr>
          <a:lstStyle/>
          <a:p>
            <a:pPr algn="ctr" rtl="1"/>
            <a:endParaRPr lang="fa-IR" sz="2400" b="1" dirty="0">
              <a:cs typeface="2  Nazanin" pitchFamily="2" charset="-78"/>
            </a:endParaRPr>
          </a:p>
          <a:p>
            <a:pPr marL="0" indent="0" algn="ctr" rtl="1">
              <a:buNone/>
            </a:pPr>
            <a:endParaRPr lang="fa-IR" sz="4000" b="1" dirty="0" smtClean="0">
              <a:cs typeface="Aban" pitchFamily="2" charset="-78"/>
            </a:endParaRPr>
          </a:p>
          <a:p>
            <a:pPr marL="0" indent="0" algn="ctr" rtl="1">
              <a:buNone/>
            </a:pPr>
            <a:endParaRPr lang="fa-IR" sz="7000" b="1" dirty="0" smtClean="0">
              <a:cs typeface="Aban" pitchFamily="2" charset="-78"/>
            </a:endParaRPr>
          </a:p>
          <a:p>
            <a:pPr marL="0" indent="0" algn="ctr" rtl="1">
              <a:buNone/>
            </a:pPr>
            <a:r>
              <a:rPr lang="fa-IR" sz="7000" b="1" dirty="0" smtClean="0">
                <a:cs typeface="Aban" pitchFamily="2" charset="-78"/>
              </a:rPr>
              <a:t>با </a:t>
            </a:r>
            <a:r>
              <a:rPr lang="fa-IR" sz="7000" b="1" dirty="0">
                <a:cs typeface="Aban" pitchFamily="2" charset="-78"/>
              </a:rPr>
              <a:t>به که کارگیری تکنولوژی نانو و با استفاده از لوله های کربنی </a:t>
            </a:r>
          </a:p>
          <a:p>
            <a:pPr marL="0" indent="0" algn="ctr" rtl="1">
              <a:buNone/>
            </a:pPr>
            <a:r>
              <a:rPr lang="fa-IR" sz="7000" b="1" dirty="0">
                <a:cs typeface="Aban" pitchFamily="2" charset="-78"/>
              </a:rPr>
              <a:t>و خاصیت های شگفت انگیز آنها می توان حافظه هایی ساخت که ضمن داشتن ابعاد کوچک و سرعت بالا، مانایی داده ها در آن زیاد باشد. این حافظه ها که </a:t>
            </a:r>
            <a:r>
              <a:rPr lang="en-US" sz="7000" b="1" dirty="0">
                <a:cs typeface="Aban" pitchFamily="2" charset="-78"/>
              </a:rPr>
              <a:t>N RAM </a:t>
            </a:r>
            <a:r>
              <a:rPr lang="fa-IR" sz="7000" b="1" dirty="0">
                <a:cs typeface="Aban" pitchFamily="2" charset="-78"/>
              </a:rPr>
              <a:t>نام دارند می توانند جایگزین مناسبی برای تمامی اشکال حافظه و رسانه های ذخیره سازی داده ها باشند</a:t>
            </a:r>
            <a:endParaRPr lang="en-US" sz="7000" b="1" dirty="0">
              <a:cs typeface="Aban" pitchFamily="2" charset="-78"/>
            </a:endParaRPr>
          </a:p>
          <a:p>
            <a:pPr algn="ctr" rtl="1"/>
            <a:endParaRPr lang="fa-IR" sz="2400" b="1" dirty="0">
              <a:latin typeface="+mj-lt"/>
              <a:cs typeface="2  Titr" pitchFamily="2" charset="-78"/>
            </a:endParaRPr>
          </a:p>
          <a:p>
            <a:pPr algn="ctr" rtl="1"/>
            <a:endParaRPr lang="fa-IR" sz="2600" b="1" dirty="0" smtClean="0">
              <a:latin typeface="+mj-lt"/>
              <a:cs typeface="2  Nazanin" pitchFamily="2" charset="-78"/>
            </a:endParaRPr>
          </a:p>
          <a:p>
            <a:pPr algn="ctr" rtl="1"/>
            <a:endParaRPr lang="fa-IR" sz="2600" b="1" dirty="0">
              <a:latin typeface="+mj-lt"/>
              <a:cs typeface="2  Nazanin" pitchFamily="2" charset="-78"/>
            </a:endParaRPr>
          </a:p>
          <a:p>
            <a:endParaRPr lang="en-US" b="1" dirty="0"/>
          </a:p>
        </p:txBody>
      </p:sp>
      <p:sp>
        <p:nvSpPr>
          <p:cNvPr id="2" name="Rectangle 1"/>
          <p:cNvSpPr/>
          <p:nvPr/>
        </p:nvSpPr>
        <p:spPr>
          <a:xfrm>
            <a:off x="179512" y="6309320"/>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12236814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fa-IR" sz="3600" b="1" dirty="0" smtClean="0">
                <a:cs typeface="2  Nazanin" pitchFamily="2" charset="-78"/>
              </a:rPr>
              <a:t>د</a:t>
            </a:r>
            <a:r>
              <a:rPr lang="fa-IR" sz="3600" b="1" dirty="0" smtClean="0">
                <a:cs typeface="Aban" pitchFamily="2" charset="-78"/>
              </a:rPr>
              <a:t>همچنین با این فناوری می توان دیسک هایی با ظرفیت چند صد ترابایت داشت که حتی تصور آن نیز بسیار شگفت انگیز است. با این ظرفیت هرکس می تواند از هر لحظه از زندگی خود فیلمبرداری کند و هرصدایی را ضبط کرده و ر </a:t>
            </a:r>
            <a:r>
              <a:rPr lang="fa-IR" sz="3600" b="1" dirty="0">
                <a:cs typeface="Aban" pitchFamily="2" charset="-78"/>
              </a:rPr>
              <a:t>این دیسک ذخیره کند</a:t>
            </a:r>
            <a:endParaRPr lang="en-US" sz="3600" b="1" dirty="0">
              <a:cs typeface="Aban" pitchFamily="2" charset="-78"/>
            </a:endParaRPr>
          </a:p>
          <a:p>
            <a:pPr algn="ctr"/>
            <a:endParaRPr lang="en-US" dirty="0">
              <a:cs typeface="Aban" pitchFamily="2" charset="-78"/>
            </a:endParaRPr>
          </a:p>
        </p:txBody>
      </p:sp>
      <p:sp>
        <p:nvSpPr>
          <p:cNvPr id="2" name="Rectangle 1"/>
          <p:cNvSpPr/>
          <p:nvPr/>
        </p:nvSpPr>
        <p:spPr>
          <a:xfrm>
            <a:off x="251520" y="6158595"/>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10897437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a:hlinkClick r:id="rId2" action="ppaction://hlinkfile"/>
              </a:rPr>
              <a:t>نمایشگرهای نانو:</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27584" y="1556792"/>
            <a:ext cx="1315524" cy="2658026"/>
          </a:xfrm>
        </p:spPr>
      </p:pic>
      <p:sp>
        <p:nvSpPr>
          <p:cNvPr id="4" name="Content Placeholder 3"/>
          <p:cNvSpPr>
            <a:spLocks noGrp="1"/>
          </p:cNvSpPr>
          <p:nvPr>
            <p:ph sz="half" idx="2"/>
          </p:nvPr>
        </p:nvSpPr>
        <p:spPr>
          <a:xfrm>
            <a:off x="2500298" y="1844824"/>
            <a:ext cx="5684960" cy="4051302"/>
          </a:xfrm>
        </p:spPr>
        <p:txBody>
          <a:bodyPr>
            <a:normAutofit/>
          </a:bodyPr>
          <a:lstStyle/>
          <a:p>
            <a:pPr marL="0" indent="0" rtl="1">
              <a:buNone/>
            </a:pPr>
            <a:r>
              <a:rPr lang="fa-IR" sz="2400" b="1" dirty="0">
                <a:cs typeface="2  Nazanin" pitchFamily="2" charset="-78"/>
              </a:rPr>
              <a:t>امروز</a:t>
            </a:r>
            <a:r>
              <a:rPr lang="fa-IR" sz="3200" b="1" dirty="0">
                <a:cs typeface="Aban" pitchFamily="2" charset="-78"/>
              </a:rPr>
              <a:t>ه تنها کیفیت در نمایشگر مطرح نیست، بلکه اندازه نیز مورد توجه است. فناوری </a:t>
            </a:r>
            <a:r>
              <a:rPr lang="en-US" sz="3200" b="1" dirty="0">
                <a:cs typeface="Aban" pitchFamily="2" charset="-78"/>
              </a:rPr>
              <a:t>LCD </a:t>
            </a:r>
            <a:r>
              <a:rPr lang="fa-IR" sz="3200" b="1" dirty="0">
                <a:cs typeface="Aban" pitchFamily="2" charset="-78"/>
              </a:rPr>
              <a:t>به گونه ای است که با افزایش ابعاد نمایشگر، هزینه بشدت افزایش می یابد و این رشد قیمت با آن اندازه متناسب نیست، ضمن این که برای ساخت آنها علاوه بر هزینه محدودیت اندازه نیز وجود دارد</a:t>
            </a:r>
            <a:r>
              <a:rPr lang="fa-IR" sz="2400" b="1" dirty="0">
                <a:cs typeface="2  Nazanin" pitchFamily="2" charset="-78"/>
              </a:rPr>
              <a:t>. </a:t>
            </a:r>
            <a:endParaRPr lang="en-US" sz="2400" b="1" dirty="0">
              <a:cs typeface="2  Nazanin" pitchFamily="2" charset="-78"/>
            </a:endParaRPr>
          </a:p>
        </p:txBody>
      </p:sp>
      <p:sp>
        <p:nvSpPr>
          <p:cNvPr id="3" name="Rectangle 2"/>
          <p:cNvSpPr/>
          <p:nvPr/>
        </p:nvSpPr>
        <p:spPr>
          <a:xfrm>
            <a:off x="179512" y="6309320"/>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5963240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fa-IR" sz="3600" b="1" dirty="0">
                <a:cs typeface="Aban" pitchFamily="2" charset="-78"/>
              </a:rPr>
              <a:t>اما با استفاده از فناوری نانو و ساخت نانوکریستال ها می توان ضمن این که با استفاده از نانولوله های کربنی در ساخت نمایشگرها می توان از مصرف انرژی آنها به میزان زیادی کاست و تشعشعات مضر آنها را کم کرد </a:t>
            </a:r>
            <a:r>
              <a:rPr lang="fa-IR" sz="3600" b="1" dirty="0" smtClean="0">
                <a:cs typeface="Aban" pitchFamily="2" charset="-78"/>
              </a:rPr>
              <a:t>نمایشگرهای </a:t>
            </a:r>
            <a:r>
              <a:rPr lang="fa-IR" sz="3600" b="1" dirty="0">
                <a:cs typeface="Aban" pitchFamily="2" charset="-78"/>
              </a:rPr>
              <a:t>شفاف و بزرگ تولید کرد.</a:t>
            </a:r>
            <a:endParaRPr lang="en-US" sz="3600" dirty="0">
              <a:cs typeface="Aban" pitchFamily="2" charset="-78"/>
            </a:endParaRPr>
          </a:p>
        </p:txBody>
      </p:sp>
      <p:sp>
        <p:nvSpPr>
          <p:cNvPr id="2" name="Rectangle 1"/>
          <p:cNvSpPr/>
          <p:nvPr/>
        </p:nvSpPr>
        <p:spPr>
          <a:xfrm>
            <a:off x="251520" y="6309320"/>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1686858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9443" y="857232"/>
            <a:ext cx="7125112" cy="5001567"/>
          </a:xfrm>
        </p:spPr>
        <p:txBody>
          <a:bodyPr>
            <a:normAutofit/>
          </a:bodyPr>
          <a:lstStyle/>
          <a:p>
            <a:pPr algn="ctr"/>
            <a:r>
              <a:rPr lang="fa-IR" sz="2800" b="1" dirty="0" smtClean="0">
                <a:cs typeface="Aban" pitchFamily="2" charset="-78"/>
              </a:rPr>
              <a:t>.</a:t>
            </a:r>
          </a:p>
          <a:p>
            <a:pPr algn="ctr"/>
            <a:r>
              <a:rPr lang="fa-IR" sz="3600" b="1" dirty="0" smtClean="0">
                <a:cs typeface="Aban" pitchFamily="2" charset="-78"/>
              </a:rPr>
              <a:t>ضمن</a:t>
            </a:r>
            <a:r>
              <a:rPr lang="fa-IR" sz="2800" b="1" dirty="0" smtClean="0">
                <a:cs typeface="Aban" pitchFamily="2" charset="-78"/>
              </a:rPr>
              <a:t> </a:t>
            </a:r>
            <a:r>
              <a:rPr lang="fa-IR" sz="3600" b="1" dirty="0" smtClean="0">
                <a:cs typeface="Aban" pitchFamily="2" charset="-78"/>
              </a:rPr>
              <a:t>این </a:t>
            </a:r>
            <a:r>
              <a:rPr lang="fa-IR" sz="3600" b="1" dirty="0">
                <a:cs typeface="Aban" pitchFamily="2" charset="-78"/>
              </a:rPr>
              <a:t>که با این فناوری طول عمر </a:t>
            </a:r>
            <a:r>
              <a:rPr lang="fa-IR" sz="3600" b="1" dirty="0" smtClean="0">
                <a:cs typeface="Aban" pitchFamily="2" charset="-78"/>
              </a:rPr>
              <a:t>دستگاه افزایش </a:t>
            </a:r>
            <a:r>
              <a:rPr lang="fa-IR" sz="3600" b="1" dirty="0">
                <a:cs typeface="Aban" pitchFamily="2" charset="-78"/>
              </a:rPr>
              <a:t>چشمگیری خواهد داشت. همچنین با توجه به اندازه کوچک محصولات نانو و خصوصیات آنها می توان کاغذهای الکترونیک پیشرفته ای تولید کرد و شباهت این محصول را به کاغذهای معمولی افزایش داد.</a:t>
            </a:r>
          </a:p>
          <a:p>
            <a:pPr algn="ctr"/>
            <a:endParaRPr lang="en-US" sz="3600" dirty="0">
              <a:cs typeface="Aban" pitchFamily="2" charset="-78"/>
            </a:endParaRPr>
          </a:p>
        </p:txBody>
      </p:sp>
      <p:sp>
        <p:nvSpPr>
          <p:cNvPr id="2" name="Rectangle 1"/>
          <p:cNvSpPr/>
          <p:nvPr/>
        </p:nvSpPr>
        <p:spPr>
          <a:xfrm>
            <a:off x="179512" y="6165304"/>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22548351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a-IR" sz="6600" b="1" dirty="0">
                <a:cs typeface="Aban" pitchFamily="2" charset="-78"/>
                <a:hlinkClick r:id="rId2" action="ppaction://hlinkfile"/>
              </a:rPr>
              <a:t>نانو در </a:t>
            </a:r>
            <a:r>
              <a:rPr lang="fa-IR" sz="6600" b="1" dirty="0" smtClean="0">
                <a:cs typeface="Aban" pitchFamily="2" charset="-78"/>
              </a:rPr>
              <a:t>کامپیوتر</a:t>
            </a:r>
            <a:endParaRPr lang="en-US" sz="6600" dirty="0">
              <a:cs typeface="Aban" pitchFamily="2" charset="-78"/>
            </a:endParaRPr>
          </a:p>
        </p:txBody>
      </p:sp>
      <p:sp>
        <p:nvSpPr>
          <p:cNvPr id="3" name="Content Placeholder 2"/>
          <p:cNvSpPr>
            <a:spLocks noGrp="1"/>
          </p:cNvSpPr>
          <p:nvPr>
            <p:ph idx="1"/>
          </p:nvPr>
        </p:nvSpPr>
        <p:spPr/>
        <p:txBody>
          <a:bodyPr>
            <a:normAutofit lnSpcReduction="10000"/>
          </a:bodyPr>
          <a:lstStyle/>
          <a:p>
            <a:pPr marL="0" indent="0" algn="ctr">
              <a:buNone/>
            </a:pPr>
            <a:r>
              <a:rPr lang="fa-IR" sz="4000" b="1" dirty="0">
                <a:cs typeface="Aban" pitchFamily="2" charset="-78"/>
              </a:rPr>
              <a:t>نانو کامپیوتر </a:t>
            </a:r>
            <a:r>
              <a:rPr lang="fa-IR" sz="4000" b="1" dirty="0" smtClean="0">
                <a:cs typeface="Aban" pitchFamily="2" charset="-78"/>
              </a:rPr>
              <a:t>مساله جدیدی است </a:t>
            </a:r>
            <a:r>
              <a:rPr lang="fa-IR" sz="4000" b="1" dirty="0">
                <a:cs typeface="Aban" pitchFamily="2" charset="-78"/>
              </a:rPr>
              <a:t>که در "علم </a:t>
            </a:r>
            <a:r>
              <a:rPr lang="fa-IR" sz="4000" b="1" dirty="0" smtClean="0">
                <a:cs typeface="Aban" pitchFamily="2" charset="-78"/>
              </a:rPr>
              <a:t>نانو" </a:t>
            </a:r>
            <a:r>
              <a:rPr lang="fa-IR" sz="4000" b="1" dirty="0">
                <a:cs typeface="Aban" pitchFamily="2" charset="-78"/>
              </a:rPr>
              <a:t>مطرح می </a:t>
            </a:r>
            <a:r>
              <a:rPr lang="fa-IR" sz="4000" b="1" dirty="0" smtClean="0">
                <a:cs typeface="Aban" pitchFamily="2" charset="-78"/>
              </a:rPr>
              <a:t>شود. </a:t>
            </a:r>
            <a:r>
              <a:rPr lang="fa-IR" sz="4000" b="1" dirty="0">
                <a:cs typeface="Aban" pitchFamily="2" charset="-78"/>
              </a:rPr>
              <a:t>ساخت </a:t>
            </a:r>
            <a:r>
              <a:rPr lang="fa-IR" sz="4000" b="1" dirty="0" smtClean="0">
                <a:cs typeface="Aban" pitchFamily="2" charset="-78"/>
              </a:rPr>
              <a:t>نانوکامپیوتر </a:t>
            </a:r>
            <a:r>
              <a:rPr lang="fa-IR" sz="4000" b="1" dirty="0">
                <a:cs typeface="Aban" pitchFamily="2" charset="-78"/>
              </a:rPr>
              <a:t>در واقع یک هدف نهایی و </a:t>
            </a:r>
            <a:r>
              <a:rPr lang="fa-IR" sz="4000" b="1" dirty="0" smtClean="0">
                <a:cs typeface="Aban" pitchFamily="2" charset="-78"/>
              </a:rPr>
              <a:t>مهم است  </a:t>
            </a:r>
            <a:r>
              <a:rPr lang="fa-IR" sz="4000" b="1" dirty="0">
                <a:cs typeface="Aban" pitchFamily="2" charset="-78"/>
              </a:rPr>
              <a:t>با استفاده از این فناوری می توان ظرفیت ذخیره سازی اطلاعات را در حد هزار برابر یا بیشتر افزایش داد</a:t>
            </a:r>
            <a:r>
              <a:rPr lang="fa-IR" sz="4000" b="1" dirty="0" smtClean="0">
                <a:cs typeface="Aban" pitchFamily="2" charset="-78"/>
              </a:rPr>
              <a:t>..</a:t>
            </a:r>
            <a:r>
              <a:rPr lang="fa-IR" sz="4000" b="1" dirty="0">
                <a:cs typeface="Aban" pitchFamily="2" charset="-78"/>
              </a:rPr>
              <a:t/>
            </a:r>
            <a:br>
              <a:rPr lang="fa-IR" sz="4000" b="1" dirty="0">
                <a:cs typeface="Aban" pitchFamily="2" charset="-78"/>
              </a:rPr>
            </a:br>
            <a:r>
              <a:rPr lang="fa-IR" sz="2400" dirty="0"/>
              <a:t/>
            </a:r>
            <a:br>
              <a:rPr lang="fa-IR" sz="2400" dirty="0"/>
            </a:br>
            <a:endParaRPr lang="en-US" dirty="0"/>
          </a:p>
        </p:txBody>
      </p:sp>
      <p:sp>
        <p:nvSpPr>
          <p:cNvPr id="4" name="Rectangle 3"/>
          <p:cNvSpPr/>
          <p:nvPr/>
        </p:nvSpPr>
        <p:spPr>
          <a:xfrm>
            <a:off x="251520" y="6237312"/>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38186918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fa-IR" sz="3600" b="1" dirty="0">
                <a:cs typeface="Aban" pitchFamily="2" charset="-78"/>
              </a:rPr>
              <a:t>ذخیره سازی اطلاعات مبحثی بسیار مهم و </a:t>
            </a:r>
            <a:r>
              <a:rPr lang="fa-IR" sz="3600" b="1" dirty="0" smtClean="0">
                <a:cs typeface="Aban" pitchFamily="2" charset="-78"/>
              </a:rPr>
              <a:t>ضرور است که می </a:t>
            </a:r>
            <a:r>
              <a:rPr lang="fa-IR" sz="3600" b="1" dirty="0">
                <a:cs typeface="Aban" pitchFamily="2" charset="-78"/>
              </a:rPr>
              <a:t>تواند به روش های مختلفی انجام شود. هم اکنون ظرفیت دیسک های مغناطیسی رایانه ها با استفاده از قانون مور افزایش یافته است و بازاری در حدود چهل میلیارد دلار را در </a:t>
            </a:r>
            <a:r>
              <a:rPr lang="fa-IR" sz="4000" b="1" dirty="0">
                <a:cs typeface="Aban" pitchFamily="2" charset="-78"/>
              </a:rPr>
              <a:t>اختیار دارد</a:t>
            </a:r>
            <a:endParaRPr lang="en-US" sz="4000" b="1" dirty="0">
              <a:cs typeface="Aban" pitchFamily="2" charset="-78"/>
            </a:endParaRPr>
          </a:p>
        </p:txBody>
      </p:sp>
      <p:sp>
        <p:nvSpPr>
          <p:cNvPr id="2" name="Rectangle 1"/>
          <p:cNvSpPr/>
          <p:nvPr/>
        </p:nvSpPr>
        <p:spPr>
          <a:xfrm>
            <a:off x="179512" y="6309320"/>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39108824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764704"/>
            <a:ext cx="8229600" cy="5217443"/>
          </a:xfrm>
        </p:spPr>
        <p:txBody>
          <a:bodyPr>
            <a:normAutofit/>
          </a:bodyPr>
          <a:lstStyle/>
          <a:p>
            <a:pPr algn="ctr" rtl="1"/>
            <a:endParaRPr lang="fa-IR" dirty="0" smtClean="0"/>
          </a:p>
          <a:p>
            <a:pPr marL="0" indent="0" algn="ctr" rtl="1">
              <a:buNone/>
            </a:pPr>
            <a:r>
              <a:rPr lang="fa-IR" sz="4000" b="1" dirty="0" smtClean="0">
                <a:cs typeface="Aban" pitchFamily="2" charset="-78"/>
              </a:rPr>
              <a:t>محققان </a:t>
            </a:r>
            <a:r>
              <a:rPr lang="fa-IR" sz="4000" b="1" dirty="0">
                <a:cs typeface="Aban" pitchFamily="2" charset="-78"/>
              </a:rPr>
              <a:t>و دانشمندان معتقدند طراحی و ساخت مدارات الکترونیکی و تراشه ها به نهایت کوچکی خود نزدیک و برای ساخت مدارات کوچک تر باید از روشی استفاده شود که بتواند اتم ها را کنار هم بچیند و آنها را سازماندهی کند و به این ترتیب مداری میکروسکوپی تولید شود که این کار چیزی جز به کارگیری فناوری نانو </a:t>
            </a:r>
            <a:r>
              <a:rPr lang="fa-IR" sz="4000" b="1" dirty="0" smtClean="0">
                <a:cs typeface="Aban" pitchFamily="2" charset="-78"/>
              </a:rPr>
              <a:t>نیست</a:t>
            </a:r>
            <a:endParaRPr lang="en-US" sz="4000" b="1" dirty="0">
              <a:cs typeface="Aban" pitchFamily="2" charset="-78"/>
            </a:endParaRPr>
          </a:p>
        </p:txBody>
      </p:sp>
      <p:sp>
        <p:nvSpPr>
          <p:cNvPr id="2" name="Rectangle 1"/>
          <p:cNvSpPr/>
          <p:nvPr/>
        </p:nvSpPr>
        <p:spPr>
          <a:xfrm>
            <a:off x="179512" y="6237312"/>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34201409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836712"/>
            <a:ext cx="8229600" cy="5289451"/>
          </a:xfrm>
        </p:spPr>
        <p:txBody>
          <a:bodyPr/>
          <a:lstStyle/>
          <a:p>
            <a:pPr algn="ctr" rtl="1"/>
            <a:endParaRPr lang="fa-IR" sz="3200" b="1" dirty="0" smtClean="0">
              <a:cs typeface="Aban" pitchFamily="2" charset="-78"/>
            </a:endParaRPr>
          </a:p>
          <a:p>
            <a:pPr marL="0" indent="0" algn="ctr" rtl="1">
              <a:buNone/>
            </a:pPr>
            <a:r>
              <a:rPr lang="fa-IR" sz="4000" b="1" dirty="0" smtClean="0">
                <a:cs typeface="Aban" pitchFamily="2" charset="-78"/>
              </a:rPr>
              <a:t>همچنین </a:t>
            </a:r>
            <a:r>
              <a:rPr lang="fa-IR" sz="4000" b="1" dirty="0">
                <a:cs typeface="Aban" pitchFamily="2" charset="-78"/>
              </a:rPr>
              <a:t>با استفاده از این فناوری و ساختاری به نام لوله های کربنی می توان به محصولی دست یافت که از مس رساناتر و وزن آن از آلومینیوم سبک تر و مقاومت آن از فولاد بیشتر باشد. این محصول نیز می تواند در ساخت مدارات پیشرفته و مقاوم استفاده شود.</a:t>
            </a:r>
            <a:endParaRPr lang="en-US" sz="4000" b="1" dirty="0">
              <a:cs typeface="Aban" pitchFamily="2" charset="-78"/>
            </a:endParaRPr>
          </a:p>
          <a:p>
            <a:pPr algn="ctr" rtl="1"/>
            <a:endParaRPr lang="en-US" dirty="0"/>
          </a:p>
        </p:txBody>
      </p:sp>
      <p:sp>
        <p:nvSpPr>
          <p:cNvPr id="2" name="Rectangle 1"/>
          <p:cNvSpPr/>
          <p:nvPr/>
        </p:nvSpPr>
        <p:spPr>
          <a:xfrm>
            <a:off x="179512" y="6237312"/>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10645521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9443" y="357167"/>
            <a:ext cx="7125112" cy="5501632"/>
          </a:xfrm>
        </p:spPr>
        <p:txBody>
          <a:bodyPr>
            <a:normAutofit lnSpcReduction="10000"/>
          </a:bodyPr>
          <a:lstStyle/>
          <a:p>
            <a:pPr algn="ctr" rtl="1"/>
            <a:endParaRPr lang="fa-IR" sz="3900" b="1" dirty="0" smtClean="0">
              <a:cs typeface="Aban" pitchFamily="2" charset="-78"/>
            </a:endParaRPr>
          </a:p>
          <a:p>
            <a:pPr marL="0" indent="0" algn="ctr" rtl="1">
              <a:buNone/>
            </a:pPr>
            <a:r>
              <a:rPr lang="fa-IR" sz="3900" b="1" dirty="0" smtClean="0">
                <a:cs typeface="Aban" pitchFamily="2" charset="-78"/>
              </a:rPr>
              <a:t>با </a:t>
            </a:r>
            <a:r>
              <a:rPr lang="fa-IR" sz="3900" b="1" dirty="0">
                <a:cs typeface="Aban" pitchFamily="2" charset="-78"/>
              </a:rPr>
              <a:t>استفاده از فناوری نانو می توان به ساختارهای خالص، دقیق و بسیار کوچک دست یافت که نه تنها رایانه ها را از نظر ابعاد فعلی متحول می کنند، بلکه سرعتی هزاران برابر سرعت رایانه های فعلی را خواهند داشت، ضمن این که مقاومت الکتریکی آنها پایین است و اتلاف انرژی در آنها به حداقل خواهد رسید.</a:t>
            </a:r>
          </a:p>
          <a:p>
            <a:pPr algn="r" rtl="1"/>
            <a:endParaRPr lang="en-US" dirty="0"/>
          </a:p>
          <a:p>
            <a:endParaRPr lang="en-US" dirty="0"/>
          </a:p>
        </p:txBody>
      </p:sp>
      <p:sp>
        <p:nvSpPr>
          <p:cNvPr id="2" name="Rectangle 1"/>
          <p:cNvSpPr/>
          <p:nvPr/>
        </p:nvSpPr>
        <p:spPr>
          <a:xfrm>
            <a:off x="251520" y="6309320"/>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33747617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0" y="1571612"/>
            <a:ext cx="1714480" cy="4032448"/>
          </a:xfrm>
        </p:spPr>
      </p:pic>
      <p:sp>
        <p:nvSpPr>
          <p:cNvPr id="8" name="Content Placeholder 7"/>
          <p:cNvSpPr>
            <a:spLocks noGrp="1"/>
          </p:cNvSpPr>
          <p:nvPr>
            <p:ph sz="half" idx="2"/>
          </p:nvPr>
        </p:nvSpPr>
        <p:spPr>
          <a:xfrm>
            <a:off x="1857356" y="1809749"/>
            <a:ext cx="6275167" cy="4051302"/>
          </a:xfrm>
        </p:spPr>
        <p:txBody>
          <a:bodyPr>
            <a:noAutofit/>
          </a:bodyPr>
          <a:lstStyle/>
          <a:p>
            <a:pPr marL="0" indent="0" algn="ctr">
              <a:buNone/>
            </a:pPr>
            <a:r>
              <a:rPr lang="fa-IR" sz="3200" b="1" dirty="0">
                <a:cs typeface="Aban" pitchFamily="2" charset="-78"/>
              </a:rPr>
              <a:t>در صنعت کامپيوتر، قابليت نانو ماشينها براي کوچک کردن ترانزيستورها روي تراشه هاي سيليکوني مي تواند انقلابي در اين زمينه بوجود آورد. از فناوري نانو همچنين براي ساخت نسل جديدي از اجزا» کامپيوتري استفاده خواهد شد. کامپيوترهاي مولکولي مي توانند اجزايي را در خود جاي دهند که اين اجزا» تريليون ها بايت اطلاعات را در خود جاي مي دهند و اين در حالي است که کل اين ساختار از يک حبه قند بزرگتر </a:t>
            </a:r>
            <a:r>
              <a:rPr lang="fa-IR" sz="2800" b="1" dirty="0">
                <a:cs typeface="Aban" pitchFamily="2" charset="-78"/>
              </a:rPr>
              <a:t>نيست</a:t>
            </a:r>
            <a:r>
              <a:rPr lang="fa-IR" sz="2000" dirty="0"/>
              <a:t>.</a:t>
            </a:r>
            <a:endParaRPr lang="en-US" sz="2000" dirty="0"/>
          </a:p>
        </p:txBody>
      </p:sp>
      <p:sp>
        <p:nvSpPr>
          <p:cNvPr id="2" name="Rectangle 1"/>
          <p:cNvSpPr/>
          <p:nvPr/>
        </p:nvSpPr>
        <p:spPr>
          <a:xfrm>
            <a:off x="179512" y="6381328"/>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26510091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sz="3600" b="1" dirty="0">
                <a:cs typeface="Aban" pitchFamily="2" charset="-78"/>
              </a:rPr>
              <a:t>کامپیوترهای فوق سریع با کمک فناوری نانو</a:t>
            </a:r>
            <a:endParaRPr lang="en-US" sz="3600" dirty="0">
              <a:cs typeface="Aban" pitchFamily="2" charset="-78"/>
            </a:endParaRPr>
          </a:p>
        </p:txBody>
      </p:sp>
      <p:sp>
        <p:nvSpPr>
          <p:cNvPr id="3" name="Content Placeholder 2"/>
          <p:cNvSpPr>
            <a:spLocks noGrp="1"/>
          </p:cNvSpPr>
          <p:nvPr>
            <p:ph idx="1"/>
          </p:nvPr>
        </p:nvSpPr>
        <p:spPr>
          <a:xfrm>
            <a:off x="1009443" y="1643050"/>
            <a:ext cx="7125112" cy="4929221"/>
          </a:xfrm>
        </p:spPr>
        <p:txBody>
          <a:bodyPr>
            <a:noAutofit/>
          </a:bodyPr>
          <a:lstStyle/>
          <a:p>
            <a:pPr marL="0" indent="0" algn="ctr">
              <a:buNone/>
            </a:pPr>
            <a:r>
              <a:rPr lang="fa-IR" sz="3600" b="1" dirty="0">
                <a:cs typeface="Aban" pitchFamily="2" charset="-78"/>
              </a:rPr>
              <a:t>کامپيو ترها اطلاعات را تقريبا بدون صرف هيچ هزينه اي باز توليد </a:t>
            </a:r>
            <a:r>
              <a:rPr lang="fa-IR" sz="3600" b="1" dirty="0" smtClean="0">
                <a:cs typeface="Aban" pitchFamily="2" charset="-78"/>
              </a:rPr>
              <a:t>مي نمايند </a:t>
            </a:r>
            <a:r>
              <a:rPr lang="fa-IR" sz="3600" b="1" dirty="0">
                <a:cs typeface="Aban" pitchFamily="2" charset="-78"/>
              </a:rPr>
              <a:t>. اقداماتي در دست اجراست تا دستگاههايي ساخته شود که تقريبا بدون هزينه شبيه عمل بيت ها در کامپيوتر اتمها را به صورت مجزا بهم اضافه کنند ( کنار هم قرار دهند ). </a:t>
            </a:r>
            <a:r>
              <a:rPr lang="fa-IR" sz="4400" b="1" dirty="0">
                <a:cs typeface="Aban" pitchFamily="2" charset="-78"/>
              </a:rPr>
              <a:t/>
            </a:r>
            <a:br>
              <a:rPr lang="fa-IR" sz="4400" b="1" dirty="0">
                <a:cs typeface="Aban" pitchFamily="2" charset="-78"/>
              </a:rPr>
            </a:br>
            <a:endParaRPr lang="en-US" sz="4400" b="1" dirty="0">
              <a:cs typeface="Aban" pitchFamily="2" charset="-78"/>
            </a:endParaRPr>
          </a:p>
        </p:txBody>
      </p:sp>
      <p:sp>
        <p:nvSpPr>
          <p:cNvPr id="4" name="Rectangle 3"/>
          <p:cNvSpPr/>
          <p:nvPr/>
        </p:nvSpPr>
        <p:spPr>
          <a:xfrm>
            <a:off x="179512" y="6381328"/>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16624418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608" y="1772816"/>
            <a:ext cx="7125112" cy="4051437"/>
          </a:xfrm>
        </p:spPr>
        <p:txBody>
          <a:bodyPr>
            <a:normAutofit/>
          </a:bodyPr>
          <a:lstStyle/>
          <a:p>
            <a:pPr marL="0" indent="0" algn="r" rtl="1">
              <a:buNone/>
            </a:pPr>
            <a:r>
              <a:rPr lang="fa-IR" sz="4400" b="1" dirty="0" smtClean="0">
                <a:cs typeface="Aban" pitchFamily="2" charset="-78"/>
              </a:rPr>
              <a:t>با استفاده از این تکنولوژی میتوان ظرفیت ذخیره سازي </a:t>
            </a:r>
            <a:r>
              <a:rPr lang="fa-IR" sz="4400" b="1" dirty="0">
                <a:cs typeface="Aban" pitchFamily="2" charset="-78"/>
              </a:rPr>
              <a:t>اطلاعات را در حد هزار برابر يا بيشتر </a:t>
            </a:r>
            <a:r>
              <a:rPr lang="fa-IR" sz="4400" b="1" dirty="0" smtClean="0">
                <a:cs typeface="Aban" pitchFamily="2" charset="-78"/>
              </a:rPr>
              <a:t>افزايش داد </a:t>
            </a:r>
            <a:r>
              <a:rPr lang="fa-IR" sz="4400" b="1" dirty="0">
                <a:cs typeface="Aban" pitchFamily="2" charset="-78"/>
              </a:rPr>
              <a:t>و در نهايت به ساخت ابزارهاي ابر محاسباتي به </a:t>
            </a:r>
            <a:r>
              <a:rPr lang="fa-IR" sz="4400" b="1" dirty="0" smtClean="0">
                <a:cs typeface="Aban" pitchFamily="2" charset="-78"/>
              </a:rPr>
              <a:t>کوچکي يک </a:t>
            </a:r>
            <a:r>
              <a:rPr lang="fa-IR" sz="4400" b="1" dirty="0">
                <a:cs typeface="Aban" pitchFamily="2" charset="-78"/>
              </a:rPr>
              <a:t>ساعت مچي رسيد</a:t>
            </a:r>
            <a:r>
              <a:rPr lang="fa-IR" sz="4400" b="1" dirty="0" smtClean="0">
                <a:cs typeface="Aban" pitchFamily="2" charset="-78"/>
              </a:rPr>
              <a:t>..</a:t>
            </a:r>
            <a:r>
              <a:rPr lang="fa-IR" sz="3200" dirty="0">
                <a:cs typeface="2  Nazanin" pitchFamily="2" charset="-78"/>
              </a:rPr>
              <a:t/>
            </a:r>
            <a:br>
              <a:rPr lang="fa-IR" sz="3200" dirty="0">
                <a:cs typeface="2  Nazanin" pitchFamily="2" charset="-78"/>
              </a:rPr>
            </a:br>
            <a:endParaRPr lang="en-US" sz="3200" dirty="0">
              <a:cs typeface="2  Nazanin" pitchFamily="2" charset="-78"/>
            </a:endParaRPr>
          </a:p>
        </p:txBody>
      </p:sp>
      <p:sp>
        <p:nvSpPr>
          <p:cNvPr id="2" name="Rectangle 1"/>
          <p:cNvSpPr/>
          <p:nvPr/>
        </p:nvSpPr>
        <p:spPr>
          <a:xfrm>
            <a:off x="251520" y="6237312"/>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34394053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sz="4000" b="1" dirty="0" smtClean="0">
                <a:cs typeface="Aban" pitchFamily="2" charset="-78"/>
              </a:rPr>
              <a:t>اسپیکر های نانو</a:t>
            </a:r>
            <a:endParaRPr lang="en-US" sz="4000" b="1" dirty="0">
              <a:cs typeface="Aban" pitchFamily="2" charset="-78"/>
            </a:endParaRPr>
          </a:p>
        </p:txBody>
      </p:sp>
      <p:sp>
        <p:nvSpPr>
          <p:cNvPr id="3" name="Content Placeholder 2"/>
          <p:cNvSpPr>
            <a:spLocks noGrp="1"/>
          </p:cNvSpPr>
          <p:nvPr>
            <p:ph idx="1"/>
          </p:nvPr>
        </p:nvSpPr>
        <p:spPr>
          <a:xfrm>
            <a:off x="1009443" y="1807361"/>
            <a:ext cx="7125112" cy="5050639"/>
          </a:xfrm>
        </p:spPr>
        <p:txBody>
          <a:bodyPr>
            <a:noAutofit/>
          </a:bodyPr>
          <a:lstStyle/>
          <a:p>
            <a:pPr marL="0" indent="0" algn="ctr" rtl="1">
              <a:buNone/>
            </a:pPr>
            <a:r>
              <a:rPr lang="fa-IR" sz="2800" b="1" smtClean="0">
                <a:cs typeface="Aban" pitchFamily="2" charset="-78"/>
              </a:rPr>
              <a:t>نانولوله های کربنی</a:t>
            </a:r>
            <a:r>
              <a:rPr lang="fa-IR" sz="2400" b="1" i="1" smtClean="0">
                <a:cs typeface="Aban" pitchFamily="2" charset="-78"/>
              </a:rPr>
              <a:t>: </a:t>
            </a:r>
            <a:r>
              <a:rPr lang="fa-IR" sz="3200" b="1" dirty="0">
                <a:cs typeface="Aban" pitchFamily="2" charset="-78"/>
              </a:rPr>
              <a:t>حتی این نانولوله ها که یکی از شیک ترین مواد تکنولوژی آینده هستند، می توانند در ساخت اسپیکر مورد استفاده قرار گیرند. اسپیکرهای نانولوله از خواص صوتی وابسته به دما برای تولید صدا بهره می گیرند، چیزی شبیه نحوه تولید صدای تندر. نانولوله ها بر روی یک غشاء نازک نظم می یابند و الکترودهایی به انتهای آنها متصل می شود. جریان الکتریکی متناوبی به این غشاء فرستاده می شود و هوای اطراف نانولوله ها در پاسخ به این جریان گرم و سرد شده و متناوبا منبسط و منقبض می گردد. </a:t>
            </a:r>
            <a:endParaRPr lang="en-US" sz="2000" b="1" dirty="0"/>
          </a:p>
        </p:txBody>
      </p:sp>
      <p:sp>
        <p:nvSpPr>
          <p:cNvPr id="4" name="Rectangle 3"/>
          <p:cNvSpPr/>
          <p:nvPr/>
        </p:nvSpPr>
        <p:spPr>
          <a:xfrm>
            <a:off x="467544" y="256172"/>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20355884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a-IR" dirty="0" smtClean="0">
                <a:cs typeface="Aban" pitchFamily="2" charset="-78"/>
              </a:rPr>
              <a:t>موجهای فشار هوا ایجاد شده و صدا تولید می شود. در حقیقت در این شیوه نانولوله ها به هیچ وجه حرکت نمی کنند، یعنی اگر این تکنولوژی کاربردی شود می توان اسپیکرهایی با دقت بسیار بالا و حداقل اعواج صدای ممکن تولید </a:t>
            </a:r>
            <a:r>
              <a:rPr lang="fa-IR" sz="1400" dirty="0" smtClean="0">
                <a:cs typeface="Aban" pitchFamily="2" charset="-78"/>
              </a:rPr>
              <a:t>کرد</a:t>
            </a:r>
          </a:p>
          <a:p>
            <a:endParaRPr lang="fa-IR" dirty="0"/>
          </a:p>
        </p:txBody>
      </p:sp>
      <p:sp>
        <p:nvSpPr>
          <p:cNvPr id="2" name="Rectangle 1"/>
          <p:cNvSpPr/>
          <p:nvPr/>
        </p:nvSpPr>
        <p:spPr>
          <a:xfrm>
            <a:off x="179512" y="6309320"/>
            <a:ext cx="2550185" cy="369332"/>
          </a:xfrm>
          <a:prstGeom prst="rect">
            <a:avLst/>
          </a:prstGeom>
        </p:spPr>
        <p:txBody>
          <a:bodyPr wrap="none">
            <a:spAutoFit/>
          </a:bodyPr>
          <a:lstStyle/>
          <a:p>
            <a:r>
              <a:rPr lang="en-US" dirty="0"/>
              <a:t>www.SoftGozar.Com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714356"/>
            <a:ext cx="7125113" cy="924475"/>
          </a:xfrm>
        </p:spPr>
        <p:txBody>
          <a:bodyPr/>
          <a:lstStyle/>
          <a:p>
            <a:pPr algn="ctr"/>
            <a:r>
              <a:rPr lang="fa-IR" sz="5400" b="1" dirty="0">
                <a:cs typeface="Aban" pitchFamily="2" charset="-78"/>
              </a:rPr>
              <a:t>موس با فناوری نانو</a:t>
            </a:r>
            <a:endParaRPr lang="en-US" sz="5400" dirty="0">
              <a:cs typeface="Aban" pitchFamily="2" charset="-78"/>
            </a:endParaRPr>
          </a:p>
        </p:txBody>
      </p:sp>
      <p:sp>
        <p:nvSpPr>
          <p:cNvPr id="3" name="Content Placeholder 2"/>
          <p:cNvSpPr>
            <a:spLocks noGrp="1"/>
          </p:cNvSpPr>
          <p:nvPr>
            <p:ph idx="1"/>
          </p:nvPr>
        </p:nvSpPr>
        <p:spPr/>
        <p:txBody>
          <a:bodyPr>
            <a:noAutofit/>
          </a:bodyPr>
          <a:lstStyle/>
          <a:p>
            <a:pPr marL="0" indent="0" algn="ctr" rtl="1">
              <a:buNone/>
            </a:pPr>
            <a:r>
              <a:rPr lang="fa-IR" sz="2800" b="1" dirty="0">
                <a:cs typeface="Aban" pitchFamily="2" charset="-78"/>
              </a:rPr>
              <a:t>موس بی سیم طرح مایکروسافت</a:t>
            </a:r>
            <a:r>
              <a:rPr lang="en-US" sz="2800" b="1" dirty="0">
                <a:cs typeface="Aban" pitchFamily="2" charset="-78"/>
              </a:rPr>
              <a:t>Arc"، </a:t>
            </a:r>
            <a:r>
              <a:rPr lang="fa-IR" sz="2800" b="1" dirty="0">
                <a:cs typeface="Aban" pitchFamily="2" charset="-78"/>
              </a:rPr>
              <a:t>یکی از زیباترین موس های موجود در بازار موس می باشد که به تازگی عرضه شده است.</a:t>
            </a:r>
            <a:br>
              <a:rPr lang="fa-IR" sz="2800" b="1" dirty="0">
                <a:cs typeface="Aban" pitchFamily="2" charset="-78"/>
              </a:rPr>
            </a:br>
            <a:r>
              <a:rPr lang="fa-IR" sz="2800" b="1" dirty="0">
                <a:cs typeface="Aban" pitchFamily="2" charset="-78"/>
              </a:rPr>
              <a:t>طرح فوق العاده زیبای این موس باعث شده است، علاقه مندان زیادی در سطح جهان پیدا کند.</a:t>
            </a:r>
            <a:br>
              <a:rPr lang="fa-IR" sz="2800" b="1" dirty="0">
                <a:cs typeface="Aban" pitchFamily="2" charset="-78"/>
              </a:rPr>
            </a:br>
            <a:r>
              <a:rPr lang="fa-IR" sz="2800" b="1" dirty="0">
                <a:cs typeface="Aban" pitchFamily="2" charset="-78"/>
              </a:rPr>
              <a:t>این موس، با تمامی سیستم عامل ها سازگاری دارد و بدون نیاز به نصب، به سادگی روی سیستم عامل بارگذاری می شود.</a:t>
            </a:r>
            <a:br>
              <a:rPr lang="fa-IR" sz="2800" b="1" dirty="0">
                <a:cs typeface="Aban" pitchFamily="2" charset="-78"/>
              </a:rPr>
            </a:br>
            <a:r>
              <a:rPr lang="fa-IR" sz="2800" b="1" dirty="0">
                <a:cs typeface="Aban" pitchFamily="2" charset="-78"/>
              </a:rPr>
              <a:t>با تا شدن، موس در حالت خاموش قرار می گیرد و از استفاده ی ناخواسته ی باتری جلوگیری می شود.</a:t>
            </a:r>
            <a:br>
              <a:rPr lang="fa-IR" sz="2800" b="1" dirty="0">
                <a:cs typeface="Aban" pitchFamily="2" charset="-78"/>
              </a:rPr>
            </a:br>
            <a:endParaRPr lang="en-US" sz="2800" b="1" dirty="0">
              <a:cs typeface="Aban" pitchFamily="2" charset="-78"/>
            </a:endParaRPr>
          </a:p>
        </p:txBody>
      </p:sp>
      <p:sp>
        <p:nvSpPr>
          <p:cNvPr id="4" name="Rectangle 3"/>
          <p:cNvSpPr/>
          <p:nvPr/>
        </p:nvSpPr>
        <p:spPr>
          <a:xfrm>
            <a:off x="251520" y="6309320"/>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34534068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sz="3600" b="1" dirty="0">
                <a:cs typeface="Aban" pitchFamily="2" charset="-78"/>
              </a:rPr>
              <a:t>ساخت تراشه حافظه مولكولی چگال به كمك فناوری‌نانو</a:t>
            </a:r>
            <a:endParaRPr lang="en-US" dirty="0">
              <a:cs typeface="Aban" pitchFamily="2" charset="-78"/>
            </a:endParaRPr>
          </a:p>
        </p:txBody>
      </p:sp>
      <p:sp>
        <p:nvSpPr>
          <p:cNvPr id="3" name="Content Placeholder 2"/>
          <p:cNvSpPr>
            <a:spLocks noGrp="1"/>
          </p:cNvSpPr>
          <p:nvPr>
            <p:ph idx="1"/>
          </p:nvPr>
        </p:nvSpPr>
        <p:spPr>
          <a:xfrm>
            <a:off x="1009443" y="1807361"/>
            <a:ext cx="7125112" cy="4764911"/>
          </a:xfrm>
        </p:spPr>
        <p:txBody>
          <a:bodyPr>
            <a:noAutofit/>
          </a:bodyPr>
          <a:lstStyle/>
          <a:p>
            <a:pPr marL="0" indent="0" algn="ctr" rtl="1">
              <a:buNone/>
            </a:pPr>
            <a:endParaRPr lang="fa-IR" sz="2800" b="1" dirty="0" smtClean="0">
              <a:cs typeface="Aban" pitchFamily="2" charset="-78"/>
            </a:endParaRPr>
          </a:p>
          <a:p>
            <a:pPr marL="0" indent="0" algn="ctr" rtl="1">
              <a:buNone/>
            </a:pPr>
            <a:endParaRPr lang="fa-IR" sz="3200" b="1" dirty="0" smtClean="0">
              <a:cs typeface="Aban" pitchFamily="2" charset="-78"/>
            </a:endParaRPr>
          </a:p>
          <a:p>
            <a:pPr marL="0" indent="0" algn="ctr" rtl="1">
              <a:buNone/>
            </a:pPr>
            <a:r>
              <a:rPr lang="fa-IR" sz="3200" b="1" dirty="0" smtClean="0">
                <a:cs typeface="Aban" pitchFamily="2" charset="-78"/>
              </a:rPr>
              <a:t>محققان </a:t>
            </a:r>
            <a:r>
              <a:rPr lang="fa-IR" sz="3200" b="1" dirty="0">
                <a:cs typeface="Aban" pitchFamily="2" charset="-78"/>
              </a:rPr>
              <a:t>اعلام کرده‌اند که مدار حافظه جدیدی با استفاده از مولکول‌ها و سیم‌های نانومتری ساخته‌اند. این تراشه‌ها به اندازه‌ای که سازندگان تراشه برای تراشه‌های مورد نیاز در سال 2020 انتظار دارند، چگال می‌باشند. این مدار، صفرها و یک‌ها را از طریق کلیدزنی خوشه‌های مولکولی بین دو حالت، ذخیره می‌کند. این مدار، شامل 160000 بیت بوده که با چگالی 1011 بیت بر سانتیمتر مربع به هم فشرده شده‌اند. این تراشه‌ها حداقل 10 مرتبه از ریز تراشه‌های (</a:t>
            </a:r>
            <a:r>
              <a:rPr lang="en-US" sz="3200" b="1" dirty="0">
                <a:cs typeface="Aban" pitchFamily="2" charset="-78"/>
              </a:rPr>
              <a:t>micro Chip )</a:t>
            </a:r>
            <a:r>
              <a:rPr lang="fa-IR" sz="3200" b="1" dirty="0">
                <a:cs typeface="Aban" pitchFamily="2" charset="-78"/>
              </a:rPr>
              <a:t>موجود چگال‌تر می‌باشند</a:t>
            </a:r>
            <a:r>
              <a:rPr lang="fa-IR" sz="3200" b="1" dirty="0" smtClean="0">
                <a:cs typeface="Aban" pitchFamily="2" charset="-78"/>
              </a:rPr>
              <a:t>.</a:t>
            </a:r>
          </a:p>
          <a:p>
            <a:pPr marL="0" indent="0" algn="ctr" rtl="1">
              <a:buNone/>
            </a:pPr>
            <a:endParaRPr lang="fa-IR" sz="2000" b="1" dirty="0" smtClean="0">
              <a:cs typeface="Aban" pitchFamily="2" charset="-78"/>
            </a:endParaRPr>
          </a:p>
          <a:p>
            <a:pPr marL="0" indent="0" algn="ctr" rtl="1">
              <a:buNone/>
            </a:pPr>
            <a:r>
              <a:rPr lang="fa-IR" sz="2000" b="1" dirty="0">
                <a:cs typeface="Aban" pitchFamily="2" charset="-78"/>
              </a:rPr>
              <a:t/>
            </a:r>
            <a:br>
              <a:rPr lang="fa-IR" sz="2000" b="1" dirty="0">
                <a:cs typeface="Aban" pitchFamily="2" charset="-78"/>
              </a:rPr>
            </a:br>
            <a:endParaRPr lang="en-US" sz="2000" dirty="0">
              <a:cs typeface="2  Nazanin" pitchFamily="2" charset="-78"/>
            </a:endParaRPr>
          </a:p>
        </p:txBody>
      </p:sp>
      <p:sp>
        <p:nvSpPr>
          <p:cNvPr id="4" name="Rectangle 3"/>
          <p:cNvSpPr/>
          <p:nvPr/>
        </p:nvSpPr>
        <p:spPr>
          <a:xfrm>
            <a:off x="6444208" y="188640"/>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41210565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0100" y="1643050"/>
            <a:ext cx="7125112" cy="4051437"/>
          </a:xfrm>
        </p:spPr>
        <p:txBody>
          <a:bodyPr>
            <a:normAutofit lnSpcReduction="10000"/>
          </a:bodyPr>
          <a:lstStyle/>
          <a:p>
            <a:pPr algn="r">
              <a:buNone/>
            </a:pPr>
            <a:r>
              <a:rPr lang="fa-IR" sz="3200" b="1" dirty="0" smtClean="0">
                <a:cs typeface="Aban" pitchFamily="2" charset="-78"/>
              </a:rPr>
              <a:t/>
            </a:r>
            <a:br>
              <a:rPr lang="fa-IR" sz="3200" b="1" dirty="0" smtClean="0">
                <a:cs typeface="Aban" pitchFamily="2" charset="-78"/>
              </a:rPr>
            </a:br>
            <a:r>
              <a:rPr lang="fa-IR" sz="3200" b="1" dirty="0" smtClean="0">
                <a:cs typeface="Aban" pitchFamily="2" charset="-78"/>
              </a:rPr>
              <a:t>برای ساخت چنین تراشه‌هایی، ضروری است که سازندگان تراشه به نحوه به کارگیری موادی غیر از سیلیکون مسلط شوند. این مسئله یک چالش بزرگ در فناوری محاسباتی (</a:t>
            </a:r>
            <a:r>
              <a:rPr lang="en-US" sz="3200" b="1" dirty="0" smtClean="0">
                <a:cs typeface="Aban" pitchFamily="2" charset="-78"/>
              </a:rPr>
              <a:t>computing technology) </a:t>
            </a:r>
            <a:r>
              <a:rPr lang="fa-IR" sz="3200" b="1" dirty="0" smtClean="0">
                <a:cs typeface="Aban" pitchFamily="2" charset="-78"/>
              </a:rPr>
              <a:t>است. اما مدارهای الکترونیکی‌ای که تاکنون ساخته شده‌اند، با استفاده از فناوری‌نانو کوچکتر می‌شوند</a:t>
            </a:r>
            <a:r>
              <a:rPr lang="fa-IR" dirty="0" smtClean="0">
                <a:cs typeface="2  Nazanin" pitchFamily="2" charset="-78"/>
              </a:rPr>
              <a:t>.</a:t>
            </a:r>
            <a:br>
              <a:rPr lang="fa-IR" dirty="0" smtClean="0">
                <a:cs typeface="2  Nazanin" pitchFamily="2" charset="-78"/>
              </a:rPr>
            </a:br>
            <a:endParaRPr lang="fa-IR" dirty="0"/>
          </a:p>
        </p:txBody>
      </p:sp>
      <p:sp>
        <p:nvSpPr>
          <p:cNvPr id="2" name="Rectangle 1"/>
          <p:cNvSpPr/>
          <p:nvPr/>
        </p:nvSpPr>
        <p:spPr>
          <a:xfrm>
            <a:off x="251520" y="6237312"/>
            <a:ext cx="2550185" cy="369332"/>
          </a:xfrm>
          <a:prstGeom prst="rect">
            <a:avLst/>
          </a:prstGeom>
        </p:spPr>
        <p:txBody>
          <a:bodyPr wrap="none">
            <a:spAutoFit/>
          </a:bodyPr>
          <a:lstStyle/>
          <a:p>
            <a:r>
              <a:rPr lang="en-US" dirty="0"/>
              <a:t>www.SoftGozar.Com</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منابع</a:t>
            </a:r>
            <a:endParaRPr lang="en-US" dirty="0"/>
          </a:p>
        </p:txBody>
      </p:sp>
      <p:sp>
        <p:nvSpPr>
          <p:cNvPr id="3" name="Content Placeholder 2"/>
          <p:cNvSpPr>
            <a:spLocks noGrp="1"/>
          </p:cNvSpPr>
          <p:nvPr>
            <p:ph idx="1"/>
          </p:nvPr>
        </p:nvSpPr>
        <p:spPr/>
        <p:txBody>
          <a:bodyPr/>
          <a:lstStyle/>
          <a:p>
            <a:r>
              <a:rPr lang="en-US" b="1" dirty="0">
                <a:hlinkClick r:id="rId2"/>
              </a:rPr>
              <a:t>http://</a:t>
            </a:r>
            <a:r>
              <a:rPr lang="en-US" b="1" dirty="0" smtClean="0">
                <a:hlinkClick r:id="rId2"/>
              </a:rPr>
              <a:t>www.chemcenter.blogsky.com</a:t>
            </a:r>
            <a:endParaRPr lang="fa-IR" b="1" dirty="0" smtClean="0"/>
          </a:p>
          <a:p>
            <a:r>
              <a:rPr lang="en-US" b="1" dirty="0">
                <a:hlinkClick r:id="rId3"/>
              </a:rPr>
              <a:t>http://</a:t>
            </a:r>
            <a:r>
              <a:rPr lang="en-US" b="1" dirty="0" smtClean="0">
                <a:hlinkClick r:id="rId3"/>
              </a:rPr>
              <a:t>toop1.asblog.ir</a:t>
            </a:r>
            <a:endParaRPr lang="fa-IR" b="1" dirty="0" smtClean="0"/>
          </a:p>
          <a:p>
            <a:r>
              <a:rPr lang="en-US" b="1" dirty="0">
                <a:hlinkClick r:id="rId2"/>
              </a:rPr>
              <a:t>http://</a:t>
            </a:r>
            <a:r>
              <a:rPr lang="en-US" b="1" dirty="0" smtClean="0">
                <a:hlinkClick r:id="rId2"/>
              </a:rPr>
              <a:t>www.chemcenter.blogsky.com</a:t>
            </a:r>
            <a:endParaRPr lang="fa-IR" b="1" dirty="0" smtClean="0"/>
          </a:p>
          <a:p>
            <a:r>
              <a:rPr lang="en-US" b="1" dirty="0">
                <a:hlinkClick r:id="rId4"/>
              </a:rPr>
              <a:t>http://www.nth1390.blogfa.com</a:t>
            </a:r>
            <a:r>
              <a:rPr lang="en-US" b="1" dirty="0" smtClean="0">
                <a:hlinkClick r:id="rId4"/>
              </a:rPr>
              <a:t>/</a:t>
            </a:r>
            <a:endParaRPr lang="fa-IR" b="1" dirty="0" smtClean="0"/>
          </a:p>
          <a:p>
            <a:r>
              <a:rPr lang="en-US" b="1" dirty="0"/>
              <a:t>http://fa.wikibooks.org</a:t>
            </a:r>
          </a:p>
        </p:txBody>
      </p:sp>
      <p:sp>
        <p:nvSpPr>
          <p:cNvPr id="4" name="Rectangle 3"/>
          <p:cNvSpPr/>
          <p:nvPr/>
        </p:nvSpPr>
        <p:spPr>
          <a:xfrm>
            <a:off x="179512" y="6309320"/>
            <a:ext cx="2550185" cy="369332"/>
          </a:xfrm>
          <a:prstGeom prst="rect">
            <a:avLst/>
          </a:prstGeom>
        </p:spPr>
        <p:txBody>
          <a:bodyPr wrap="none">
            <a:spAutoFit/>
          </a:bodyPr>
          <a:lstStyle/>
          <a:p>
            <a:r>
              <a:rPr lang="en-US" dirty="0"/>
              <a:t>www.SoftGozar.Com</a:t>
            </a:r>
          </a:p>
        </p:txBody>
      </p:sp>
    </p:spTree>
    <p:extLst>
      <p:ext uri="{BB962C8B-B14F-4D97-AF65-F5344CB8AC3E}">
        <p14:creationId xmlns:p14="http://schemas.microsoft.com/office/powerpoint/2010/main" val="11620578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0100" y="1643050"/>
            <a:ext cx="7125112" cy="4051437"/>
          </a:xfrm>
        </p:spPr>
        <p:txBody>
          <a:bodyPr>
            <a:normAutofit/>
          </a:bodyPr>
          <a:lstStyle/>
          <a:p>
            <a:pPr algn="ctr">
              <a:buNone/>
            </a:pPr>
            <a:r>
              <a:rPr lang="fa-IR" sz="4000" b="1" dirty="0" smtClean="0">
                <a:cs typeface="Aban" pitchFamily="2" charset="-78"/>
              </a:rPr>
              <a:t>قدم نهادن درمسیر علم، علاوه بر عزمی برخاسته از تعهد ، قدم هایی محکم و استوار، بصیرتی دین مدار و پر عیار می طلبد.</a:t>
            </a:r>
          </a:p>
          <a:p>
            <a:pPr algn="ctr">
              <a:buNone/>
            </a:pPr>
            <a:r>
              <a:rPr lang="fa-IR" sz="4000" b="1" dirty="0" smtClean="0">
                <a:cs typeface="Aban" pitchFamily="2" charset="-78"/>
              </a:rPr>
              <a:t>با کمال تشکر از  تمامی  عزیزانی که بنده را در این مسیر مدد رساندند</a:t>
            </a:r>
            <a:endParaRPr lang="fa-IR" sz="4000" b="1" dirty="0">
              <a:cs typeface="Aban" pitchFamily="2" charset="-78"/>
            </a:endParaRPr>
          </a:p>
        </p:txBody>
      </p:sp>
      <p:sp>
        <p:nvSpPr>
          <p:cNvPr id="2" name="Rectangle 1"/>
          <p:cNvSpPr/>
          <p:nvPr/>
        </p:nvSpPr>
        <p:spPr>
          <a:xfrm>
            <a:off x="179512" y="6309320"/>
            <a:ext cx="2550185" cy="369332"/>
          </a:xfrm>
          <a:prstGeom prst="rect">
            <a:avLst/>
          </a:prstGeom>
        </p:spPr>
        <p:txBody>
          <a:bodyPr wrap="none">
            <a:spAutoFit/>
          </a:bodyPr>
          <a:lstStyle/>
          <a:p>
            <a:r>
              <a:rPr lang="en-US" dirty="0"/>
              <a:t>www.SoftGozar.Com</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pring">
  <a:themeElements>
    <a:clrScheme name="Spring">
      <a:dk1>
        <a:sysClr val="windowText" lastClr="000000"/>
      </a:dk1>
      <a:lt1>
        <a:sysClr val="window" lastClr="FFFFFF"/>
      </a:lt1>
      <a:dk2>
        <a:srgbClr val="66822D"/>
      </a:dk2>
      <a:lt2>
        <a:srgbClr val="BEEA73"/>
      </a:lt2>
      <a:accent1>
        <a:srgbClr val="C1EC76"/>
      </a:accent1>
      <a:accent2>
        <a:srgbClr val="8FE28A"/>
      </a:accent2>
      <a:accent3>
        <a:srgbClr val="F3BF45"/>
      </a:accent3>
      <a:accent4>
        <a:srgbClr val="F47E5A"/>
      </a:accent4>
      <a:accent5>
        <a:srgbClr val="F489CF"/>
      </a:accent5>
      <a:accent6>
        <a:srgbClr val="B56FF4"/>
      </a:accent6>
      <a:hlink>
        <a:srgbClr val="408080"/>
      </a:hlink>
      <a:folHlink>
        <a:srgbClr val="5EAEAE"/>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pring">
      <a:fillStyleLst>
        <a:solidFill>
          <a:schemeClr val="phClr"/>
        </a:solidFill>
        <a:gradFill rotWithShape="1">
          <a:gsLst>
            <a:gs pos="0">
              <a:schemeClr val="phClr">
                <a:tint val="70000"/>
                <a:lumMod val="110000"/>
              </a:schemeClr>
            </a:gs>
            <a:gs pos="100000">
              <a:schemeClr val="phClr">
                <a:tint val="100000"/>
                <a:shade val="85000"/>
                <a:lumMod val="80000"/>
              </a:schemeClr>
            </a:gs>
          </a:gsLst>
          <a:lin ang="5400000" scaled="1"/>
        </a:gradFill>
        <a:gradFill rotWithShape="1">
          <a:gsLst>
            <a:gs pos="0">
              <a:schemeClr val="phClr">
                <a:tint val="97000"/>
                <a:satMod val="100000"/>
                <a:lumMod val="110000"/>
              </a:schemeClr>
            </a:gs>
            <a:gs pos="100000">
              <a:schemeClr val="phClr">
                <a:shade val="85000"/>
                <a:lumMod val="8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Spring</Template>
  <TotalTime>434</TotalTime>
  <Words>1248</Words>
  <Application>Microsoft Office PowerPoint</Application>
  <PresentationFormat>On-screen Show (4:3)</PresentationFormat>
  <Paragraphs>85</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Spring</vt:lpstr>
      <vt:lpstr>((بسمه تعالی)) موضوع ارائه : تکنولوژی نانو در سخت افزار محمد مهدی قنبری مریم محمدپور</vt:lpstr>
      <vt:lpstr>PowerPoint Presentation</vt:lpstr>
      <vt:lpstr>مقدمه</vt:lpstr>
      <vt:lpstr>حافظه های نانو</vt:lpstr>
      <vt:lpstr>PowerPoint Presentation</vt:lpstr>
      <vt:lpstr>PowerPoint Presentation</vt:lpstr>
      <vt:lpstr>PowerPoint Presentation</vt:lpstr>
      <vt:lpstr>PowerPoint Presentation</vt:lpstr>
      <vt:lpstr>نمایشگرهای نانو:</vt:lpstr>
      <vt:lpstr>PowerPoint Presentation</vt:lpstr>
      <vt:lpstr>PowerPoint Presentation</vt:lpstr>
      <vt:lpstr>نانو در کامپیوتر</vt:lpstr>
      <vt:lpstr>PowerPoint Presentation</vt:lpstr>
      <vt:lpstr>PowerPoint Presentation</vt:lpstr>
      <vt:lpstr>PowerPoint Presentation</vt:lpstr>
      <vt:lpstr>PowerPoint Presentation</vt:lpstr>
      <vt:lpstr>PowerPoint Presentation</vt:lpstr>
      <vt:lpstr>کامپیوترهای فوق سریع با کمک فناوری نانو</vt:lpstr>
      <vt:lpstr>PowerPoint Presentation</vt:lpstr>
      <vt:lpstr>اسپیکر های نانو</vt:lpstr>
      <vt:lpstr>PowerPoint Presentation</vt:lpstr>
      <vt:lpstr>موس با فناوری نانو</vt:lpstr>
      <vt:lpstr>ساخت تراشه حافظه مولكولی چگال به كمك فناوری‌نانو</vt:lpstr>
      <vt:lpstr>PowerPoint Presentation</vt:lpstr>
      <vt:lpstr>منابع</vt:lpstr>
      <vt:lpstr>PowerPoint Presentation</vt:lpstr>
    </vt:vector>
  </TitlesOfParts>
  <Company>MRT www.Win2Farsi.com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مقدمه</dc:title>
  <dc:creator>MRT Pack 20 DVDs</dc:creator>
  <cp:lastModifiedBy>Softgozar</cp:lastModifiedBy>
  <cp:revision>95</cp:revision>
  <dcterms:created xsi:type="dcterms:W3CDTF">2012-03-01T06:01:31Z</dcterms:created>
  <dcterms:modified xsi:type="dcterms:W3CDTF">2012-10-16T07:00:17Z</dcterms:modified>
</cp:coreProperties>
</file>